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Architects Daughter" pitchFamily="2" charset="0"/>
      <p:regular r:id="rId43"/>
    </p:embeddedFont>
    <p:embeddedFont>
      <p:font typeface="Arimo" panose="020B0604020202020204" pitchFamily="34" charset="0"/>
      <p:regular r:id="rId44"/>
      <p:bold r:id="rId45"/>
      <p:italic r:id="rId46"/>
      <p:boldItalic r:id="rId47"/>
    </p:embeddedFont>
    <p:embeddedFont>
      <p:font typeface="Barlow" pitchFamily="2" charset="77"/>
      <p:regular r:id="rId48"/>
      <p:bold r:id="rId49"/>
      <p:italic r:id="rId50"/>
      <p:boldItalic r:id="rId51"/>
    </p:embeddedFont>
    <p:embeddedFont>
      <p:font typeface="Barlow Medium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  <p:embeddedFont>
      <p:font typeface="Oswald" pitchFamily="2" charset="77"/>
      <p:regular r:id="rId64"/>
      <p:bold r:id="rId65"/>
    </p:embeddedFont>
    <p:embeddedFont>
      <p:font typeface="Oswald Medium" panose="020F0502020204030204" pitchFamily="34" charset="0"/>
      <p:regular r:id="rId66"/>
      <p:bold r:id="rId67"/>
    </p:embeddedFont>
    <p:embeddedFont>
      <p:font typeface="Quicksand" pitchFamily="2" charset="77"/>
      <p:regular r:id="rId68"/>
      <p:bold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  <p:embeddedFont>
      <p:font typeface="Rubik" pitchFamily="2" charset="-79"/>
      <p:regular r:id="rId74"/>
      <p:bold r:id="rId75"/>
      <p:italic r:id="rId76"/>
      <p:boldItalic r:id="rId77"/>
    </p:embeddedFont>
    <p:embeddedFont>
      <p:font typeface="Rubik Medium" pitchFamily="2" charset="-79"/>
      <p:regular r:id="rId78"/>
      <p:bold r:id="rId79"/>
      <p:italic r:id="rId80"/>
      <p:boldItalic r:id="rId81"/>
    </p:embeddedFont>
    <p:embeddedFont>
      <p:font typeface="Source Code Pro" panose="020B0509030403020204" pitchFamily="49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E9E2F8-CDF6-4450-96C3-E60284EFEEFD}">
  <a:tblStyle styleId="{0BE9E2F8-CDF6-4450-96C3-E60284EFEE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7075"/>
  </p:normalViewPr>
  <p:slideViewPr>
    <p:cSldViewPr snapToGrid="0" snapToObjects="1">
      <p:cViewPr varScale="1">
        <p:scale>
          <a:sx n="129" d="100"/>
          <a:sy n="129" d="100"/>
        </p:scale>
        <p:origin x="1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84" Type="http://schemas.openxmlformats.org/officeDocument/2006/relationships/font" Target="fonts/font42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74" Type="http://schemas.openxmlformats.org/officeDocument/2006/relationships/font" Target="fonts/font32.fntdata"/><Relationship Id="rId79" Type="http://schemas.openxmlformats.org/officeDocument/2006/relationships/font" Target="fonts/font37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77" Type="http://schemas.openxmlformats.org/officeDocument/2006/relationships/font" Target="fonts/font35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80" Type="http://schemas.openxmlformats.org/officeDocument/2006/relationships/font" Target="fonts/font38.fntdata"/><Relationship Id="rId85" Type="http://schemas.openxmlformats.org/officeDocument/2006/relationships/font" Target="fonts/font4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font" Target="fonts/font33.fntdata"/><Relationship Id="rId83" Type="http://schemas.openxmlformats.org/officeDocument/2006/relationships/font" Target="fonts/font4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font" Target="fonts/font31.fntdata"/><Relationship Id="rId78" Type="http://schemas.openxmlformats.org/officeDocument/2006/relationships/font" Target="fonts/font36.fntdata"/><Relationship Id="rId81" Type="http://schemas.openxmlformats.org/officeDocument/2006/relationships/font" Target="fonts/font39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font" Target="fonts/font34.fntdata"/><Relationship Id="rId7" Type="http://schemas.openxmlformats.org/officeDocument/2006/relationships/slide" Target="slides/slide5.xml"/><Relationship Id="rId71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66" Type="http://schemas.openxmlformats.org/officeDocument/2006/relationships/font" Target="fonts/font24.fntdata"/><Relationship Id="rId87" Type="http://schemas.openxmlformats.org/officeDocument/2006/relationships/viewProps" Target="viewProps.xml"/><Relationship Id="rId61" Type="http://schemas.openxmlformats.org/officeDocument/2006/relationships/font" Target="fonts/font19.fntdata"/><Relationship Id="rId82" Type="http://schemas.openxmlformats.org/officeDocument/2006/relationships/font" Target="fonts/font40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55d87b1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55d87b1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efc4f8c7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efc4f8c7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59fc595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59fc595d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190c044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6190c044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efc4f8c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efc4f8c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efc4f8c7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efc4f8c7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Selector- where you want to select the style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Property- what do you actually want to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6190c044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6190c044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Parent – the thing that contains the child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6190c044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6190c044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7c895cec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7c895cec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c9075d1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c9075d1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7c9075d1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7c9075d1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374c0cb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374c0cb0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6190c044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6190c044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#profile – id selector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6190c044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6190c044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div p ---- the space p means go find all the </a:t>
            </a:r>
            <a:r>
              <a:rPr lang="en-US" dirty="0" err="1"/>
              <a:t>ps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div &gt; p --- the direct child of p (line 7 and 11)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.title-bar p (line 5 and 7)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6190c0445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6190c0445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6190c044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6190c044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6190c044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6190c044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font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6190c044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6190c044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Left -- Find any image anywhere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6190c044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6190c0445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Div</a:t>
            </a:r>
            <a:r>
              <a:rPr lang="en-US" dirty="0"/>
              <a:t> </a:t>
            </a:r>
            <a:r>
              <a:rPr lang="en-US" dirty="0" err="1"/>
              <a:t>img</a:t>
            </a:r>
            <a:r>
              <a:rPr lang="en-US" dirty="0"/>
              <a:t> (line 7)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6190c044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6190c044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6190c044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6190c044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and span (line 3 and 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7c895cec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7c895cec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5d87b1a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5d87b1a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633d7e3d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633d7e3d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633d7e3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633d7e3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7c9075d1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7c9075d1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7c9075d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7c9075d1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7c895cec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7c895cec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7c895ce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7c895ce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7c895cec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7c895cec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rule is more 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7c895cec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7c895cec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633d7e3d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633d7e3d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7c895cec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7c895cec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59fc595d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59fc595d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Directly from slide…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Obvious, right?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9fc595d3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9fc595d3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59fc595d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59fc595d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59fc595d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59fc595d3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59fc595d3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59fc595d3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33d7e3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33d7e3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4200"/>
              <a:buFont typeface="Oswald Medium"/>
              <a:buNone/>
              <a:defRPr sz="4200">
                <a:solidFill>
                  <a:srgbClr val="351C75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368972"/>
            <a:ext cx="82296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8942"/>
            <a:ext cx="82296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  <a:defRPr sz="22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romanLcPeriod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roman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AutoNum type="roman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Architects Daughter"/>
              <a:buNone/>
              <a:defRPr sz="4800"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icksand"/>
              <a:buNone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245400" y="1221839"/>
            <a:ext cx="52269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thwestern - Slides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thwestern Template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  <a:defRPr sz="1400"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  <a:defRPr sz="1400"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Oswald"/>
              <a:buNone/>
              <a:defRPr sz="3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ubik"/>
              <a:buNone/>
              <a:defRPr sz="21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  <a:defRPr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tects Daughter"/>
              <a:buNone/>
              <a:defRPr sz="3600" b="1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Char char="●"/>
              <a:defRPr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○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■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vanwars/pen/MazZqr?editors=11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vanwars/pen/qOQgjE?editors=11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ecs130.github.io/spring2021/css-reference/selector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ynda.com/CSS-tutorials/What-box-model/417645/484786-4.html" TargetMode="External"/><Relationship Id="rId4" Type="http://schemas.openxmlformats.org/officeDocument/2006/relationships/hyperlink" Target="http://www.w3schools.com/css/css_boxmodel.as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vanwars/pen/WWRqRY?editors=010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vanwars/pen/WWRqRY?editors=010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vanwars/pen/WWRqRY?editors=010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CSS21/propid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ecs130.github.io/spring2021/css-reference/font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schools.com/css/css_pseudo_classes.asp" TargetMode="External"/><Relationship Id="rId5" Type="http://schemas.openxmlformats.org/officeDocument/2006/relationships/hyperlink" Target="https://eecs130.github.io/spring2021/css-reference/box-model/" TargetMode="External"/><Relationship Id="rId4" Type="http://schemas.openxmlformats.org/officeDocument/2006/relationships/hyperlink" Target="https://eecs130.github.io/spring2021/css-reference/color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F7uGD2IPUiSCJwRn8bqhBdkgd7_DdM9pjcgsx43eDxc/edit#heading=h.ep6d6kp3lk9u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pen/?editors=100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3992"/>
                </a:solidFill>
              </a:rPr>
              <a:t>Intro to CSS &amp; the DOM</a:t>
            </a:r>
            <a:endParaRPr>
              <a:solidFill>
                <a:srgbClr val="5F3992"/>
              </a:solidFill>
            </a:endParaRPr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130: </a:t>
            </a:r>
            <a:br>
              <a:rPr lang="en"/>
            </a:br>
            <a:r>
              <a:rPr lang="en"/>
              <a:t>Tools and Technologies of the World Wide Web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Spring, 2022</a:t>
            </a:r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make stuff look nice?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r="29468"/>
          <a:stretch/>
        </p:blipFill>
        <p:spPr>
          <a:xfrm>
            <a:off x="145013" y="1279450"/>
            <a:ext cx="8853977" cy="32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Files: Style &amp; Layout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Controls the page style &amp; layout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Stylesheets can either be internal (within style tags) or external (in a separate *.</a:t>
            </a:r>
            <a:r>
              <a:rPr lang="en" dirty="0" err="1"/>
              <a:t>css</a:t>
            </a:r>
            <a:r>
              <a:rPr lang="en" dirty="0"/>
              <a:t> file)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You can include as many stylesheets as you want!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 descr="Screen Shot 2015-11-11 at 8.23.45 AM.png"/>
          <p:cNvPicPr preferRelativeResize="0"/>
          <p:nvPr/>
        </p:nvPicPr>
        <p:blipFill rotWithShape="1">
          <a:blip r:embed="rId3">
            <a:alphaModFix/>
          </a:blip>
          <a:srcRect r="13562" b="26259"/>
          <a:stretch/>
        </p:blipFill>
        <p:spPr>
          <a:xfrm>
            <a:off x="0" y="1716150"/>
            <a:ext cx="5872652" cy="342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457200" y="365576"/>
            <a:ext cx="82296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How to include a stylesheet in your HTML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606050" y="2246575"/>
            <a:ext cx="3000300" cy="283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6348025" y="3359450"/>
            <a:ext cx="2481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External stylesheets are stored in a separate *.css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200" name="Google Shape;200;p32" descr="Screen Shot 2015-11-11 at 8.26.09 AM.png"/>
          <p:cNvPicPr preferRelativeResize="0"/>
          <p:nvPr/>
        </p:nvPicPr>
        <p:blipFill rotWithShape="1">
          <a:blip r:embed="rId4">
            <a:alphaModFix/>
          </a:blip>
          <a:srcRect t="11652" r="36269"/>
          <a:stretch/>
        </p:blipFill>
        <p:spPr>
          <a:xfrm>
            <a:off x="6088525" y="1768825"/>
            <a:ext cx="3000299" cy="15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/>
          <p:nvPr/>
        </p:nvSpPr>
        <p:spPr>
          <a:xfrm>
            <a:off x="6101300" y="1684275"/>
            <a:ext cx="3000300" cy="1675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2"/>
          <p:cNvCxnSpPr>
            <a:stCxn id="198" idx="3"/>
            <a:endCxn id="201" idx="1"/>
          </p:cNvCxnSpPr>
          <p:nvPr/>
        </p:nvCxnSpPr>
        <p:spPr>
          <a:xfrm>
            <a:off x="3606350" y="2388175"/>
            <a:ext cx="2495100" cy="133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34075" y="1530025"/>
            <a:ext cx="3554400" cy="354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body {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color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black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padding: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1em;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}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.title-bar {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padding: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5px;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font-weight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: bold;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}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#profile {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background-color: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#ddd;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}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Anatomy of a Stylesheet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5677250" y="1783950"/>
            <a:ext cx="2724300" cy="15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>
                <a:latin typeface="Barlow Medium"/>
                <a:ea typeface="Barlow Medium"/>
                <a:cs typeface="Barlow Medium"/>
                <a:sym typeface="Barlow Medium"/>
              </a:rPr>
              <a:t>Stylesheets are comprised </a:t>
            </a:r>
            <a:br>
              <a:rPr lang="en" sz="260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2600">
                <a:latin typeface="Barlow Medium"/>
                <a:ea typeface="Barlow Medium"/>
                <a:cs typeface="Barlow Medium"/>
                <a:sym typeface="Barlow Medium"/>
              </a:rPr>
              <a:t>of rulesets</a:t>
            </a:r>
            <a:endParaRPr sz="26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211" name="Google Shape;211;p33"/>
          <p:cNvGrpSpPr/>
          <p:nvPr/>
        </p:nvGrpSpPr>
        <p:grpSpPr>
          <a:xfrm>
            <a:off x="3105500" y="1523175"/>
            <a:ext cx="2571900" cy="3364350"/>
            <a:chOff x="3105500" y="1523175"/>
            <a:chExt cx="2571900" cy="3364350"/>
          </a:xfrm>
        </p:grpSpPr>
        <p:sp>
          <p:nvSpPr>
            <p:cNvPr id="212" name="Google Shape;212;p33"/>
            <p:cNvSpPr/>
            <p:nvPr/>
          </p:nvSpPr>
          <p:spPr>
            <a:xfrm>
              <a:off x="3105500" y="1523175"/>
              <a:ext cx="218400" cy="11646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3524775" y="2852275"/>
              <a:ext cx="218400" cy="11646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4028975" y="4136625"/>
              <a:ext cx="218400" cy="7509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33"/>
            <p:cNvCxnSpPr>
              <a:stCxn id="212" idx="1"/>
              <a:endCxn id="210" idx="1"/>
            </p:cNvCxnSpPr>
            <p:nvPr/>
          </p:nvCxnSpPr>
          <p:spPr>
            <a:xfrm>
              <a:off x="3323900" y="2105475"/>
              <a:ext cx="2353500" cy="466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33"/>
            <p:cNvCxnSpPr>
              <a:stCxn id="213" idx="1"/>
              <a:endCxn id="210" idx="1"/>
            </p:cNvCxnSpPr>
            <p:nvPr/>
          </p:nvCxnSpPr>
          <p:spPr>
            <a:xfrm rot="10800000" flipH="1">
              <a:off x="3743175" y="2571775"/>
              <a:ext cx="1934100" cy="86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33"/>
            <p:cNvCxnSpPr>
              <a:stCxn id="214" idx="1"/>
              <a:endCxn id="210" idx="1"/>
            </p:cNvCxnSpPr>
            <p:nvPr/>
          </p:nvCxnSpPr>
          <p:spPr>
            <a:xfrm rot="10800000" flipH="1">
              <a:off x="4247375" y="2571675"/>
              <a:ext cx="1429800" cy="1940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2794800" y="1600200"/>
            <a:ext cx="3554400" cy="354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body {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22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color</a:t>
            </a:r>
            <a:r>
              <a:rPr lang="en" sz="2200"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en" sz="22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black</a:t>
            </a:r>
            <a:r>
              <a:rPr lang="en" sz="2200">
                <a:latin typeface="Rubik"/>
                <a:ea typeface="Rubik"/>
                <a:cs typeface="Rubik"/>
                <a:sym typeface="Rubik"/>
              </a:rPr>
              <a:t>;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22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padding:</a:t>
            </a:r>
            <a:r>
              <a:rPr lang="en" sz="22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22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1em;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}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Anatomy of a Ruleset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25" name="Google Shape;225;p34"/>
          <p:cNvGrpSpPr/>
          <p:nvPr/>
        </p:nvGrpSpPr>
        <p:grpSpPr>
          <a:xfrm>
            <a:off x="1032500" y="2094800"/>
            <a:ext cx="1768200" cy="491100"/>
            <a:chOff x="1032500" y="2094800"/>
            <a:chExt cx="1768200" cy="491100"/>
          </a:xfrm>
        </p:grpSpPr>
        <p:sp>
          <p:nvSpPr>
            <p:cNvPr id="226" name="Google Shape;226;p34"/>
            <p:cNvSpPr/>
            <p:nvPr/>
          </p:nvSpPr>
          <p:spPr>
            <a:xfrm flipH="1">
              <a:off x="2582300" y="2165475"/>
              <a:ext cx="218400" cy="393600"/>
            </a:xfrm>
            <a:prstGeom prst="rightBrace">
              <a:avLst>
                <a:gd name="adj1" fmla="val 0"/>
                <a:gd name="adj2" fmla="val 456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34"/>
            <p:cNvCxnSpPr>
              <a:stCxn id="226" idx="1"/>
              <a:endCxn id="228" idx="3"/>
            </p:cNvCxnSpPr>
            <p:nvPr/>
          </p:nvCxnSpPr>
          <p:spPr>
            <a:xfrm rot="10800000">
              <a:off x="2049800" y="2340353"/>
              <a:ext cx="5325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228;p34"/>
            <p:cNvSpPr txBox="1"/>
            <p:nvPr/>
          </p:nvSpPr>
          <p:spPr>
            <a:xfrm>
              <a:off x="1032500" y="2094800"/>
              <a:ext cx="10173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selector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29" name="Google Shape;229;p34"/>
          <p:cNvGrpSpPr/>
          <p:nvPr/>
        </p:nvGrpSpPr>
        <p:grpSpPr>
          <a:xfrm>
            <a:off x="1032500" y="3017750"/>
            <a:ext cx="2280175" cy="491100"/>
            <a:chOff x="520525" y="2094800"/>
            <a:chExt cx="2280175" cy="491100"/>
          </a:xfrm>
        </p:grpSpPr>
        <p:sp>
          <p:nvSpPr>
            <p:cNvPr id="230" name="Google Shape;230;p34"/>
            <p:cNvSpPr/>
            <p:nvPr/>
          </p:nvSpPr>
          <p:spPr>
            <a:xfrm flipH="1">
              <a:off x="2582300" y="2165475"/>
              <a:ext cx="218400" cy="393600"/>
            </a:xfrm>
            <a:prstGeom prst="rightBrace">
              <a:avLst>
                <a:gd name="adj1" fmla="val 0"/>
                <a:gd name="adj2" fmla="val 456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" name="Google Shape;231;p34"/>
            <p:cNvCxnSpPr>
              <a:stCxn id="230" idx="1"/>
              <a:endCxn id="232" idx="3"/>
            </p:cNvCxnSpPr>
            <p:nvPr/>
          </p:nvCxnSpPr>
          <p:spPr>
            <a:xfrm rot="10800000">
              <a:off x="1668800" y="2340353"/>
              <a:ext cx="9135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Google Shape;232;p34"/>
            <p:cNvSpPr txBox="1"/>
            <p:nvPr/>
          </p:nvSpPr>
          <p:spPr>
            <a:xfrm>
              <a:off x="520525" y="2094800"/>
              <a:ext cx="114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property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3" name="Google Shape;233;p34"/>
          <p:cNvGrpSpPr/>
          <p:nvPr/>
        </p:nvGrpSpPr>
        <p:grpSpPr>
          <a:xfrm>
            <a:off x="5544650" y="3017750"/>
            <a:ext cx="1829825" cy="491100"/>
            <a:chOff x="372500" y="2094800"/>
            <a:chExt cx="1829825" cy="491100"/>
          </a:xfrm>
        </p:grpSpPr>
        <p:sp>
          <p:nvSpPr>
            <p:cNvPr id="234" name="Google Shape;234;p34"/>
            <p:cNvSpPr/>
            <p:nvPr/>
          </p:nvSpPr>
          <p:spPr>
            <a:xfrm>
              <a:off x="372500" y="2165475"/>
              <a:ext cx="218400" cy="393600"/>
            </a:xfrm>
            <a:prstGeom prst="rightBrace">
              <a:avLst>
                <a:gd name="adj1" fmla="val 0"/>
                <a:gd name="adj2" fmla="val 456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" name="Google Shape;235;p34"/>
            <p:cNvCxnSpPr>
              <a:stCxn id="234" idx="1"/>
              <a:endCxn id="236" idx="1"/>
            </p:cNvCxnSpPr>
            <p:nvPr/>
          </p:nvCxnSpPr>
          <p:spPr>
            <a:xfrm rot="10800000" flipH="1">
              <a:off x="590900" y="2340353"/>
              <a:ext cx="4629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" name="Google Shape;236;p34"/>
            <p:cNvSpPr txBox="1"/>
            <p:nvPr/>
          </p:nvSpPr>
          <p:spPr>
            <a:xfrm>
              <a:off x="1053925" y="2094800"/>
              <a:ext cx="114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value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7" name="Google Shape;237;p34"/>
          <p:cNvGrpSpPr/>
          <p:nvPr/>
        </p:nvGrpSpPr>
        <p:grpSpPr>
          <a:xfrm>
            <a:off x="3367625" y="3485750"/>
            <a:ext cx="1731000" cy="1078125"/>
            <a:chOff x="660375" y="1202975"/>
            <a:chExt cx="1731000" cy="1078125"/>
          </a:xfrm>
        </p:grpSpPr>
        <p:sp>
          <p:nvSpPr>
            <p:cNvPr id="238" name="Google Shape;238;p34"/>
            <p:cNvSpPr/>
            <p:nvPr/>
          </p:nvSpPr>
          <p:spPr>
            <a:xfrm rot="5400000">
              <a:off x="1443525" y="419825"/>
              <a:ext cx="164700" cy="1731000"/>
            </a:xfrm>
            <a:prstGeom prst="rightBrace">
              <a:avLst>
                <a:gd name="adj1" fmla="val 0"/>
                <a:gd name="adj2" fmla="val 456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34"/>
            <p:cNvCxnSpPr>
              <a:stCxn id="238" idx="1"/>
              <a:endCxn id="240" idx="0"/>
            </p:cNvCxnSpPr>
            <p:nvPr/>
          </p:nvCxnSpPr>
          <p:spPr>
            <a:xfrm>
              <a:off x="1601174" y="1367675"/>
              <a:ext cx="9600" cy="42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" name="Google Shape;240;p34"/>
            <p:cNvSpPr txBox="1"/>
            <p:nvPr/>
          </p:nvSpPr>
          <p:spPr>
            <a:xfrm>
              <a:off x="901525" y="1790000"/>
              <a:ext cx="14187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declaration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74" y="1364900"/>
            <a:ext cx="3893150" cy="143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>
            <a:spLocks noGrp="1"/>
          </p:cNvSpPr>
          <p:nvPr>
            <p:ph type="body" idx="1"/>
          </p:nvPr>
        </p:nvSpPr>
        <p:spPr>
          <a:xfrm>
            <a:off x="507900" y="880100"/>
            <a:ext cx="389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Parent &amp; Child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75" y="3361175"/>
            <a:ext cx="3829350" cy="149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>
            <a:spLocks noGrp="1"/>
          </p:cNvSpPr>
          <p:nvPr>
            <p:ph type="body" idx="1"/>
          </p:nvPr>
        </p:nvSpPr>
        <p:spPr>
          <a:xfrm>
            <a:off x="539775" y="2876375"/>
            <a:ext cx="382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Siblings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169800" y="-16550"/>
            <a:ext cx="363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Relationships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2"/>
          </p:nvPr>
        </p:nvSpPr>
        <p:spPr>
          <a:xfrm>
            <a:off x="4761175" y="0"/>
            <a:ext cx="43827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&lt;html&gt;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&lt;head&gt;&lt;title&gt;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&lt;/title&gt;&lt;/head&gt;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hi!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&lt;p&gt;&lt;em&gt;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&lt;/em&gt;&lt;/p&gt;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&lt;hr&gt;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&lt;/ul&gt;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&lt;/body&gt;</a:t>
            </a:r>
            <a:b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&lt;/html&gt;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body" idx="1"/>
          </p:nvPr>
        </p:nvSpPr>
        <p:spPr>
          <a:xfrm>
            <a:off x="445425" y="884175"/>
            <a:ext cx="39945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Descendants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6" name="Google Shape;256;p36"/>
          <p:cNvSpPr txBox="1">
            <a:spLocks noGrp="1"/>
          </p:cNvSpPr>
          <p:nvPr>
            <p:ph type="body" idx="2"/>
          </p:nvPr>
        </p:nvSpPr>
        <p:spPr>
          <a:xfrm>
            <a:off x="496100" y="2882450"/>
            <a:ext cx="38931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Ancestors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99" y="1396675"/>
            <a:ext cx="3893150" cy="143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3398450"/>
            <a:ext cx="3893150" cy="143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>
            <a:spLocks noGrp="1"/>
          </p:cNvSpPr>
          <p:nvPr>
            <p:ph type="body" idx="2"/>
          </p:nvPr>
        </p:nvSpPr>
        <p:spPr>
          <a:xfrm>
            <a:off x="4761175" y="0"/>
            <a:ext cx="43827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&lt;html&gt;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&lt;head&gt;&lt;title&gt;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&lt;/title&gt;&lt;/head&gt;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hi!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&lt;p&gt;&lt;em&gt;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&lt;/em&gt;&lt;/p&gt;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&lt;hr&gt;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&lt;/ul&gt;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&lt;/body&gt;</a:t>
            </a:r>
            <a:b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&lt;/html&gt;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169800" y="-16550"/>
            <a:ext cx="363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Relationships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 to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F3992"/>
              </a:buClr>
              <a:buSzPts val="1800"/>
              <a:buFont typeface="Rubik Medium"/>
              <a:buAutoNum type="arabicPeriod"/>
            </a:pPr>
            <a:r>
              <a:rPr lang="en">
                <a:solidFill>
                  <a:srgbClr val="5F3992"/>
                </a:solidFill>
                <a:latin typeface="Rubik Medium"/>
                <a:ea typeface="Rubik Medium"/>
                <a:cs typeface="Rubik Medium"/>
                <a:sym typeface="Rubik Medium"/>
              </a:rPr>
              <a:t>Selectors</a:t>
            </a:r>
            <a:endParaRPr>
              <a:solidFill>
                <a:srgbClr val="5F399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Selectors: Most Important Ones</a:t>
            </a:r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74" name="Google Shape;274;p38"/>
          <p:cNvGraphicFramePr/>
          <p:nvPr/>
        </p:nvGraphicFramePr>
        <p:xfrm>
          <a:off x="473850" y="1056625"/>
          <a:ext cx="7953375" cy="222298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{0BE9E2F8-CDF6-4450-96C3-E60284EFEEFD}</a:tableStyleId>
              </a:tblPr>
              <a:tblGrid>
                <a:gridCol w="148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Selector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Example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Description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.class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.intro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elements with class=”intro”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#id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#firstname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the element with id=”firstname”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*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*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Google Shape;275;p38"/>
          <p:cNvSpPr txBox="1"/>
          <p:nvPr/>
        </p:nvSpPr>
        <p:spPr>
          <a:xfrm>
            <a:off x="2960888" y="4201525"/>
            <a:ext cx="297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674EA7"/>
                </a:solidFill>
                <a:latin typeface="Rubik"/>
                <a:ea typeface="Rubik"/>
                <a:cs typeface="Rubik"/>
                <a:sym typeface="Rubik"/>
              </a:rPr>
              <a:t>MEMORIZE THIS SLIDE</a:t>
            </a:r>
            <a:endParaRPr sz="3900">
              <a:solidFill>
                <a:srgbClr val="674EA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Selectors: Also Useful</a:t>
            </a: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282" name="Google Shape;282;p39"/>
          <p:cNvGraphicFramePr/>
          <p:nvPr/>
        </p:nvGraphicFramePr>
        <p:xfrm>
          <a:off x="473850" y="1056625"/>
          <a:ext cx="7953375" cy="350883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{0BE9E2F8-CDF6-4450-96C3-E60284EFEEFD}</a:tableStyleId>
              </a:tblPr>
              <a:tblGrid>
                <a:gridCol w="20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Selector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Example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Description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element,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div,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&lt;div&gt; elements and all &lt;p&gt;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 inside &lt;div&gt;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 &gt;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 &gt;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 where the parent is a &lt;div&gt;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 +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 +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 that are placed immediately after &lt;div&gt;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element~element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 ~ ul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every &lt;ul&gt; element that is preceded by a &lt;p&gt;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Using GitHub, you’re going to publish your files to the cloud (someone else’s computer) so that other people can see your work!</a:t>
            </a:r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92" name="Google Shape;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513" y="660913"/>
            <a:ext cx="3533775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Announcements: Lab this Week: GitHub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body" idx="2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title-bar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&lt;img id=”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profile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images/pic.png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&lt;hr&gt;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&lt;div&gt;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4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body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grey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h1, li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text-transform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uppercase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inline-block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#999999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.title-bar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5px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#EEEEEE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#profile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margin-right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9" name="Google Shape;289;p40"/>
          <p:cNvGrpSpPr/>
          <p:nvPr/>
        </p:nvGrpSpPr>
        <p:grpSpPr>
          <a:xfrm>
            <a:off x="47300" y="141900"/>
            <a:ext cx="9049450" cy="4327675"/>
            <a:chOff x="47300" y="141900"/>
            <a:chExt cx="9049450" cy="4327675"/>
          </a:xfrm>
        </p:grpSpPr>
        <p:cxnSp>
          <p:nvCxnSpPr>
            <p:cNvPr id="290" name="Google Shape;290;p40"/>
            <p:cNvCxnSpPr>
              <a:stCxn id="291" idx="2"/>
              <a:endCxn id="292" idx="3"/>
            </p:cNvCxnSpPr>
            <p:nvPr/>
          </p:nvCxnSpPr>
          <p:spPr>
            <a:xfrm rot="10800000">
              <a:off x="1939100" y="543300"/>
              <a:ext cx="3681300" cy="207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2" name="Google Shape;292;p40"/>
            <p:cNvSpPr/>
            <p:nvPr/>
          </p:nvSpPr>
          <p:spPr>
            <a:xfrm>
              <a:off x="47300" y="141900"/>
              <a:ext cx="1891800" cy="802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5620350" y="407275"/>
              <a:ext cx="3476400" cy="40623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3476400" y="4031975"/>
            <a:ext cx="209670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Selectors &amp; Cascades</a:t>
            </a:r>
            <a:endParaRPr sz="24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5" name="Google Shape;295;p40"/>
          <p:cNvGrpSpPr/>
          <p:nvPr/>
        </p:nvGrpSpPr>
        <p:grpSpPr>
          <a:xfrm>
            <a:off x="47300" y="730475"/>
            <a:ext cx="8832600" cy="2816825"/>
            <a:chOff x="47300" y="730475"/>
            <a:chExt cx="8832600" cy="2816825"/>
          </a:xfrm>
        </p:grpSpPr>
        <p:cxnSp>
          <p:nvCxnSpPr>
            <p:cNvPr id="296" name="Google Shape;296;p40"/>
            <p:cNvCxnSpPr>
              <a:stCxn id="297" idx="1"/>
              <a:endCxn id="298" idx="3"/>
            </p:cNvCxnSpPr>
            <p:nvPr/>
          </p:nvCxnSpPr>
          <p:spPr>
            <a:xfrm flipH="1">
              <a:off x="3417200" y="1476725"/>
              <a:ext cx="2660400" cy="15321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8" name="Google Shape;298;p40"/>
            <p:cNvSpPr/>
            <p:nvPr/>
          </p:nvSpPr>
          <p:spPr>
            <a:xfrm>
              <a:off x="47300" y="2470600"/>
              <a:ext cx="3369900" cy="10767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6077600" y="730475"/>
              <a:ext cx="2802300" cy="14925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40"/>
          <p:cNvGrpSpPr/>
          <p:nvPr/>
        </p:nvGrpSpPr>
        <p:grpSpPr>
          <a:xfrm>
            <a:off x="47300" y="1309850"/>
            <a:ext cx="8950900" cy="3703350"/>
            <a:chOff x="47300" y="1309850"/>
            <a:chExt cx="8950900" cy="3703350"/>
          </a:xfrm>
        </p:grpSpPr>
        <p:cxnSp>
          <p:nvCxnSpPr>
            <p:cNvPr id="300" name="Google Shape;300;p40"/>
            <p:cNvCxnSpPr>
              <a:stCxn id="301" idx="1"/>
              <a:endCxn id="302" idx="3"/>
            </p:cNvCxnSpPr>
            <p:nvPr/>
          </p:nvCxnSpPr>
          <p:spPr>
            <a:xfrm flipH="1">
              <a:off x="2695800" y="1524050"/>
              <a:ext cx="2967900" cy="2791800"/>
            </a:xfrm>
            <a:prstGeom prst="straightConnector1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01" name="Google Shape;301;p40"/>
            <p:cNvSpPr/>
            <p:nvPr/>
          </p:nvSpPr>
          <p:spPr>
            <a:xfrm>
              <a:off x="5663700" y="1309850"/>
              <a:ext cx="3334500" cy="428400"/>
            </a:xfrm>
            <a:prstGeom prst="rect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47300" y="3618200"/>
              <a:ext cx="2648400" cy="1395000"/>
            </a:xfrm>
            <a:prstGeom prst="rect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40"/>
          <p:cNvGrpSpPr/>
          <p:nvPr/>
        </p:nvGrpSpPr>
        <p:grpSpPr>
          <a:xfrm>
            <a:off x="47300" y="1003750"/>
            <a:ext cx="8735475" cy="2614450"/>
            <a:chOff x="47300" y="1003750"/>
            <a:chExt cx="8735475" cy="2614450"/>
          </a:xfrm>
        </p:grpSpPr>
        <p:cxnSp>
          <p:nvCxnSpPr>
            <p:cNvPr id="304" name="Google Shape;304;p40"/>
            <p:cNvCxnSpPr>
              <a:stCxn id="305" idx="1"/>
              <a:endCxn id="306" idx="3"/>
            </p:cNvCxnSpPr>
            <p:nvPr/>
          </p:nvCxnSpPr>
          <p:spPr>
            <a:xfrm flipH="1">
              <a:off x="3405575" y="1111150"/>
              <a:ext cx="3012300" cy="5985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07" name="Google Shape;307;p40"/>
            <p:cNvCxnSpPr>
              <a:stCxn id="308" idx="1"/>
              <a:endCxn id="306" idx="3"/>
            </p:cNvCxnSpPr>
            <p:nvPr/>
          </p:nvCxnSpPr>
          <p:spPr>
            <a:xfrm rot="10800000">
              <a:off x="3405575" y="1709550"/>
              <a:ext cx="3240900" cy="12363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09" name="Google Shape;309;p40"/>
            <p:cNvCxnSpPr>
              <a:stCxn id="310" idx="1"/>
              <a:endCxn id="306" idx="3"/>
            </p:cNvCxnSpPr>
            <p:nvPr/>
          </p:nvCxnSpPr>
          <p:spPr>
            <a:xfrm rot="10800000">
              <a:off x="3405575" y="1709413"/>
              <a:ext cx="3240900" cy="15189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11" name="Google Shape;311;p40"/>
            <p:cNvCxnSpPr>
              <a:stCxn id="312" idx="1"/>
              <a:endCxn id="306" idx="3"/>
            </p:cNvCxnSpPr>
            <p:nvPr/>
          </p:nvCxnSpPr>
          <p:spPr>
            <a:xfrm rot="10800000">
              <a:off x="3405575" y="1709600"/>
              <a:ext cx="3240900" cy="18012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06" name="Google Shape;306;p40"/>
            <p:cNvSpPr/>
            <p:nvPr/>
          </p:nvSpPr>
          <p:spPr>
            <a:xfrm>
              <a:off x="47300" y="1003750"/>
              <a:ext cx="3358200" cy="14115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6417875" y="1003750"/>
              <a:ext cx="23649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6646475" y="2838450"/>
              <a:ext cx="20967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6646475" y="3120913"/>
              <a:ext cx="20967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6646475" y="3403400"/>
              <a:ext cx="20967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body" idx="2"/>
          </p:nvPr>
        </p:nvSpPr>
        <p:spPr>
          <a:xfrm>
            <a:off x="5453832" y="-248475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 dirty="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title-bar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&lt;p&gt;</a:t>
            </a:r>
            <a:r>
              <a:rPr lang="en" sz="13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	    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lang="en" sz="1300" b="1" dirty="0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 dirty="0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r>
              <a:rPr lang="en" sz="13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lang="en" sz="1300" b="1" dirty="0" err="1"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lang="en" sz="1300" b="1" dirty="0">
                <a:latin typeface="Courier New"/>
                <a:ea typeface="Courier New"/>
                <a:cs typeface="Courier New"/>
                <a:sym typeface="Courier New"/>
              </a:rPr>
              <a:t> def </a:t>
            </a:r>
            <a:r>
              <a:rPr lang="en" sz="1300" b="1" dirty="0" err="1">
                <a:latin typeface="Courier New"/>
                <a:ea typeface="Courier New"/>
                <a:cs typeface="Courier New"/>
                <a:sym typeface="Courier New"/>
              </a:rPr>
              <a:t>ghi</a:t>
            </a:r>
            <a:r>
              <a:rPr lang="en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 b="1" dirty="0" err="1">
                <a:latin typeface="Courier New"/>
                <a:ea typeface="Courier New"/>
                <a:cs typeface="Courier New"/>
                <a:sym typeface="Courier New"/>
              </a:rPr>
              <a:t>jkl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	 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 </a:t>
            </a: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 dirty="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4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div p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div &gt; p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.title-bar p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3476400" y="3618200"/>
            <a:ext cx="2096700" cy="13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More Selectors &amp; Cascades</a:t>
            </a:r>
            <a:endParaRPr sz="24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0" name="Google Shape;320;p41"/>
          <p:cNvGrpSpPr/>
          <p:nvPr/>
        </p:nvGrpSpPr>
        <p:grpSpPr>
          <a:xfrm>
            <a:off x="47300" y="141900"/>
            <a:ext cx="8903650" cy="3317575"/>
            <a:chOff x="47300" y="141900"/>
            <a:chExt cx="8903650" cy="3317575"/>
          </a:xfrm>
        </p:grpSpPr>
        <p:sp>
          <p:nvSpPr>
            <p:cNvPr id="321" name="Google Shape;321;p41"/>
            <p:cNvSpPr/>
            <p:nvPr/>
          </p:nvSpPr>
          <p:spPr>
            <a:xfrm>
              <a:off x="47300" y="141900"/>
              <a:ext cx="1891800" cy="8028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6525600" y="2069225"/>
              <a:ext cx="18918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6748950" y="1512175"/>
              <a:ext cx="22020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6525600" y="3178075"/>
              <a:ext cx="23190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5" name="Google Shape;325;p41"/>
            <p:cNvCxnSpPr>
              <a:endCxn id="323" idx="1"/>
            </p:cNvCxnSpPr>
            <p:nvPr/>
          </p:nvCxnSpPr>
          <p:spPr>
            <a:xfrm>
              <a:off x="1939050" y="543175"/>
              <a:ext cx="4809900" cy="11097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6" name="Google Shape;326;p41"/>
            <p:cNvCxnSpPr>
              <a:stCxn id="321" idx="3"/>
              <a:endCxn id="322" idx="1"/>
            </p:cNvCxnSpPr>
            <p:nvPr/>
          </p:nvCxnSpPr>
          <p:spPr>
            <a:xfrm>
              <a:off x="1939100" y="543300"/>
              <a:ext cx="4586400" cy="16665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7" name="Google Shape;327;p41"/>
            <p:cNvCxnSpPr>
              <a:stCxn id="321" idx="3"/>
              <a:endCxn id="324" idx="1"/>
            </p:cNvCxnSpPr>
            <p:nvPr/>
          </p:nvCxnSpPr>
          <p:spPr>
            <a:xfrm>
              <a:off x="1939100" y="543300"/>
              <a:ext cx="4586400" cy="27756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28" name="Google Shape;328;p41"/>
          <p:cNvGrpSpPr/>
          <p:nvPr/>
        </p:nvGrpSpPr>
        <p:grpSpPr>
          <a:xfrm>
            <a:off x="47300" y="1240225"/>
            <a:ext cx="8797300" cy="2219250"/>
            <a:chOff x="47300" y="1240225"/>
            <a:chExt cx="8797300" cy="2219250"/>
          </a:xfrm>
        </p:grpSpPr>
        <p:sp>
          <p:nvSpPr>
            <p:cNvPr id="329" name="Google Shape;329;p41"/>
            <p:cNvSpPr/>
            <p:nvPr/>
          </p:nvSpPr>
          <p:spPr>
            <a:xfrm>
              <a:off x="47300" y="1240225"/>
              <a:ext cx="1891800" cy="8880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6525600" y="2043025"/>
              <a:ext cx="18918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6525600" y="3178075"/>
              <a:ext cx="23190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2" name="Google Shape;332;p41"/>
            <p:cNvCxnSpPr>
              <a:stCxn id="329" idx="3"/>
              <a:endCxn id="330" idx="1"/>
            </p:cNvCxnSpPr>
            <p:nvPr/>
          </p:nvCxnSpPr>
          <p:spPr>
            <a:xfrm>
              <a:off x="1939100" y="1684225"/>
              <a:ext cx="4586400" cy="4995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3" name="Google Shape;333;p41"/>
            <p:cNvCxnSpPr>
              <a:stCxn id="329" idx="3"/>
              <a:endCxn id="331" idx="1"/>
            </p:cNvCxnSpPr>
            <p:nvPr/>
          </p:nvCxnSpPr>
          <p:spPr>
            <a:xfrm>
              <a:off x="1939100" y="1684225"/>
              <a:ext cx="4586400" cy="16347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34" name="Google Shape;334;p41"/>
          <p:cNvGrpSpPr/>
          <p:nvPr/>
        </p:nvGrpSpPr>
        <p:grpSpPr>
          <a:xfrm>
            <a:off x="47300" y="1500450"/>
            <a:ext cx="8903800" cy="1846975"/>
            <a:chOff x="47300" y="281250"/>
            <a:chExt cx="8903800" cy="1846975"/>
          </a:xfrm>
        </p:grpSpPr>
        <p:sp>
          <p:nvSpPr>
            <p:cNvPr id="335" name="Google Shape;335;p41"/>
            <p:cNvSpPr/>
            <p:nvPr/>
          </p:nvSpPr>
          <p:spPr>
            <a:xfrm>
              <a:off x="47300" y="1240225"/>
              <a:ext cx="1891800" cy="8880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6739200" y="281250"/>
              <a:ext cx="22119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6525500" y="860550"/>
              <a:ext cx="18918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8" name="Google Shape;338;p41"/>
            <p:cNvCxnSpPr>
              <a:stCxn id="335" idx="3"/>
              <a:endCxn id="336" idx="1"/>
            </p:cNvCxnSpPr>
            <p:nvPr/>
          </p:nvCxnSpPr>
          <p:spPr>
            <a:xfrm rot="10800000" flipH="1">
              <a:off x="1939100" y="421825"/>
              <a:ext cx="4800000" cy="12624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9" name="Google Shape;339;p41"/>
            <p:cNvCxnSpPr>
              <a:stCxn id="335" idx="3"/>
              <a:endCxn id="337" idx="1"/>
            </p:cNvCxnSpPr>
            <p:nvPr/>
          </p:nvCxnSpPr>
          <p:spPr>
            <a:xfrm rot="10800000" flipH="1">
              <a:off x="1939100" y="1001125"/>
              <a:ext cx="4586400" cy="6831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More Selector Practice</a:t>
            </a:r>
            <a:endParaRPr sz="3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https://eecs130.github.io/spring2021/css-reference/selectors/</a:t>
            </a:r>
            <a:r>
              <a:rPr lang="en" sz="1800">
                <a:latin typeface="Rubik"/>
                <a:ea typeface="Rubik"/>
                <a:cs typeface="Rubik"/>
                <a:sym typeface="Rubik"/>
              </a:rPr>
              <a:t> 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body" idx="1"/>
          </p:nvPr>
        </p:nvSpPr>
        <p:spPr>
          <a:xfrm>
            <a:off x="245400" y="1221839"/>
            <a:ext cx="52269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h1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color: blue;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margin-top: 1em;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.title-bar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padding: 5px;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font-weight: bold;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#profile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background-color: #ddd;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Which are the selectors?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51" name="Google Shape;351;p43"/>
          <p:cNvGrpSpPr/>
          <p:nvPr/>
        </p:nvGrpSpPr>
        <p:grpSpPr>
          <a:xfrm>
            <a:off x="169200" y="1396475"/>
            <a:ext cx="1293900" cy="2966950"/>
            <a:chOff x="169200" y="1396475"/>
            <a:chExt cx="1293900" cy="2966950"/>
          </a:xfrm>
        </p:grpSpPr>
        <p:sp>
          <p:nvSpPr>
            <p:cNvPr id="352" name="Google Shape;352;p43"/>
            <p:cNvSpPr/>
            <p:nvPr/>
          </p:nvSpPr>
          <p:spPr>
            <a:xfrm>
              <a:off x="245400" y="4082025"/>
              <a:ext cx="10287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3"/>
            <p:cNvSpPr/>
            <p:nvPr/>
          </p:nvSpPr>
          <p:spPr>
            <a:xfrm>
              <a:off x="245400" y="2739250"/>
              <a:ext cx="12177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3"/>
            <p:cNvSpPr/>
            <p:nvPr/>
          </p:nvSpPr>
          <p:spPr>
            <a:xfrm>
              <a:off x="169200" y="1396475"/>
              <a:ext cx="4473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>
            <a:spLocks noGrp="1"/>
          </p:cNvSpPr>
          <p:nvPr>
            <p:ph type="body" idx="1"/>
          </p:nvPr>
        </p:nvSpPr>
        <p:spPr>
          <a:xfrm>
            <a:off x="245400" y="1221839"/>
            <a:ext cx="52269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h1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color: blue;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margin-top: 1em;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.title-bar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padding: 5px;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font-weight: bold;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#profile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background-color: #ddd;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Name three properties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body" idx="4294967295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img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width: 200px;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What will this rule set do to the HTML?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68" name="Google Shape;368;p45"/>
          <p:cNvGrpSpPr/>
          <p:nvPr/>
        </p:nvGrpSpPr>
        <p:grpSpPr>
          <a:xfrm>
            <a:off x="47300" y="1003750"/>
            <a:ext cx="8841650" cy="2721975"/>
            <a:chOff x="47300" y="1003750"/>
            <a:chExt cx="8841650" cy="2721975"/>
          </a:xfrm>
        </p:grpSpPr>
        <p:cxnSp>
          <p:nvCxnSpPr>
            <p:cNvPr id="369" name="Google Shape;369;p45"/>
            <p:cNvCxnSpPr>
              <a:stCxn id="370" idx="1"/>
              <a:endCxn id="371" idx="3"/>
            </p:cNvCxnSpPr>
            <p:nvPr/>
          </p:nvCxnSpPr>
          <p:spPr>
            <a:xfrm rot="10800000">
              <a:off x="3405550" y="1709650"/>
              <a:ext cx="3118500" cy="10533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72" name="Google Shape;372;p45"/>
            <p:cNvCxnSpPr>
              <a:stCxn id="373" idx="1"/>
              <a:endCxn id="371" idx="3"/>
            </p:cNvCxnSpPr>
            <p:nvPr/>
          </p:nvCxnSpPr>
          <p:spPr>
            <a:xfrm rot="10800000">
              <a:off x="3405400" y="1709575"/>
              <a:ext cx="2828100" cy="18759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71" name="Google Shape;371;p45"/>
            <p:cNvSpPr/>
            <p:nvPr/>
          </p:nvSpPr>
          <p:spPr>
            <a:xfrm>
              <a:off x="47300" y="1003750"/>
              <a:ext cx="3358200" cy="14115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6524050" y="2655550"/>
              <a:ext cx="23649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6233500" y="3445225"/>
              <a:ext cx="2364900" cy="2805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>
            <a:spLocks noGrp="1"/>
          </p:cNvSpPr>
          <p:nvPr>
            <p:ph type="body" idx="4294967295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4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body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text-transform: uppercase;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div img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border: solid 2px #F00;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5. What will these rule sets do to the HTML?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81" name="Google Shape;381;p46"/>
          <p:cNvGrpSpPr/>
          <p:nvPr/>
        </p:nvGrpSpPr>
        <p:grpSpPr>
          <a:xfrm>
            <a:off x="59100" y="2336150"/>
            <a:ext cx="8841550" cy="1046400"/>
            <a:chOff x="59100" y="2336150"/>
            <a:chExt cx="8841550" cy="1046400"/>
          </a:xfrm>
        </p:grpSpPr>
        <p:cxnSp>
          <p:nvCxnSpPr>
            <p:cNvPr id="382" name="Google Shape;382;p46"/>
            <p:cNvCxnSpPr>
              <a:stCxn id="383" idx="1"/>
              <a:endCxn id="384" idx="3"/>
            </p:cNvCxnSpPr>
            <p:nvPr/>
          </p:nvCxnSpPr>
          <p:spPr>
            <a:xfrm flipH="1">
              <a:off x="3417250" y="2749575"/>
              <a:ext cx="3118500" cy="1098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84" name="Google Shape;384;p46"/>
            <p:cNvSpPr/>
            <p:nvPr/>
          </p:nvSpPr>
          <p:spPr>
            <a:xfrm>
              <a:off x="59100" y="2336150"/>
              <a:ext cx="3358200" cy="10464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6535750" y="2607525"/>
              <a:ext cx="2364900" cy="2841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46"/>
          <p:cNvGrpSpPr/>
          <p:nvPr/>
        </p:nvGrpSpPr>
        <p:grpSpPr>
          <a:xfrm>
            <a:off x="47300" y="912650"/>
            <a:ext cx="8950850" cy="3924900"/>
            <a:chOff x="47300" y="912650"/>
            <a:chExt cx="8950850" cy="3924900"/>
          </a:xfrm>
        </p:grpSpPr>
        <p:cxnSp>
          <p:nvCxnSpPr>
            <p:cNvPr id="386" name="Google Shape;386;p46"/>
            <p:cNvCxnSpPr>
              <a:stCxn id="387" idx="1"/>
              <a:endCxn id="388" idx="3"/>
            </p:cNvCxnSpPr>
            <p:nvPr/>
          </p:nvCxnSpPr>
          <p:spPr>
            <a:xfrm rot="10800000">
              <a:off x="3381850" y="1722800"/>
              <a:ext cx="2564700" cy="1152300"/>
            </a:xfrm>
            <a:prstGeom prst="straightConnector1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87" name="Google Shape;387;p46"/>
            <p:cNvSpPr/>
            <p:nvPr/>
          </p:nvSpPr>
          <p:spPr>
            <a:xfrm>
              <a:off x="5946550" y="912650"/>
              <a:ext cx="3051600" cy="3924900"/>
            </a:xfrm>
            <a:prstGeom prst="rect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47300" y="1309850"/>
              <a:ext cx="3334500" cy="825600"/>
            </a:xfrm>
            <a:prstGeom prst="rect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>
            <a:spLocks noGrp="1"/>
          </p:cNvSpPr>
          <p:nvPr>
            <p:ph type="body" idx="4294967295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&lt;button&gt;Click me&lt;/button&gt;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*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color: red;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text-transform: uppercase;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6. What will this rule set do to the HTML?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>
            <a:spLocks noGrp="1"/>
          </p:cNvSpPr>
          <p:nvPr>
            <p:ph type="body" idx="4294967295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&lt;button&gt;Click me&lt;/button&gt;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4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h1, span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color: red;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text-transform: uppercase;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Google Shape;402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7. What will this rule set do to the HTML?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03" name="Google Shape;403;p48"/>
          <p:cNvGrpSpPr/>
          <p:nvPr/>
        </p:nvGrpSpPr>
        <p:grpSpPr>
          <a:xfrm>
            <a:off x="59100" y="1317150"/>
            <a:ext cx="8824100" cy="1803800"/>
            <a:chOff x="59100" y="1317150"/>
            <a:chExt cx="8824100" cy="1803800"/>
          </a:xfrm>
        </p:grpSpPr>
        <p:grpSp>
          <p:nvGrpSpPr>
            <p:cNvPr id="404" name="Google Shape;404;p48"/>
            <p:cNvGrpSpPr/>
            <p:nvPr/>
          </p:nvGrpSpPr>
          <p:grpSpPr>
            <a:xfrm>
              <a:off x="59100" y="1317150"/>
              <a:ext cx="8768750" cy="1046400"/>
              <a:chOff x="59100" y="2336150"/>
              <a:chExt cx="8768750" cy="1046400"/>
            </a:xfrm>
          </p:grpSpPr>
          <p:cxnSp>
            <p:nvCxnSpPr>
              <p:cNvPr id="405" name="Google Shape;405;p48"/>
              <p:cNvCxnSpPr>
                <a:stCxn id="406" idx="1"/>
                <a:endCxn id="407" idx="3"/>
              </p:cNvCxnSpPr>
              <p:nvPr/>
            </p:nvCxnSpPr>
            <p:spPr>
              <a:xfrm flipH="1">
                <a:off x="3417350" y="2717325"/>
                <a:ext cx="3045600" cy="141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  <p:sp>
            <p:nvSpPr>
              <p:cNvPr id="407" name="Google Shape;407;p48"/>
              <p:cNvSpPr/>
              <p:nvPr/>
            </p:nvSpPr>
            <p:spPr>
              <a:xfrm>
                <a:off x="59100" y="2336150"/>
                <a:ext cx="3358200" cy="10464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8"/>
              <p:cNvSpPr/>
              <p:nvPr/>
            </p:nvSpPr>
            <p:spPr>
              <a:xfrm>
                <a:off x="6462950" y="2575275"/>
                <a:ext cx="2364900" cy="2841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8" name="Google Shape;408;p48"/>
            <p:cNvCxnSpPr>
              <a:stCxn id="409" idx="1"/>
              <a:endCxn id="407" idx="3"/>
            </p:cNvCxnSpPr>
            <p:nvPr/>
          </p:nvCxnSpPr>
          <p:spPr>
            <a:xfrm rot="10800000">
              <a:off x="3417200" y="1840400"/>
              <a:ext cx="3101100" cy="11385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09" name="Google Shape;409;p48"/>
            <p:cNvSpPr/>
            <p:nvPr/>
          </p:nvSpPr>
          <p:spPr>
            <a:xfrm>
              <a:off x="6518300" y="2836850"/>
              <a:ext cx="2364900" cy="2841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15" name="Google Shape;415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 to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F3992"/>
              </a:buClr>
              <a:buSzPts val="1800"/>
              <a:buFont typeface="Rubik Medium"/>
              <a:buAutoNum type="arabicPeriod"/>
            </a:pPr>
            <a:r>
              <a:rPr lang="en">
                <a:solidFill>
                  <a:srgbClr val="5F3992"/>
                </a:solidFill>
                <a:latin typeface="Rubik Medium"/>
                <a:ea typeface="Rubik Medium"/>
                <a:cs typeface="Rubik Medium"/>
                <a:sym typeface="Rubik Medium"/>
              </a:rPr>
              <a:t>The box model</a:t>
            </a:r>
            <a:endParaRPr>
              <a:solidFill>
                <a:srgbClr val="5F399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416" name="Google Shape;41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 to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422" name="Google Shape;42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00" y="1614625"/>
            <a:ext cx="7972000" cy="29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6272550" y="288300"/>
            <a:ext cx="2331300" cy="104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References: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W3 Schools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Lynda.com Video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430" name="Google Shape;430;p51"/>
          <p:cNvSpPr txBox="1"/>
          <p:nvPr/>
        </p:nvSpPr>
        <p:spPr>
          <a:xfrm>
            <a:off x="0" y="4816800"/>
            <a:ext cx="44403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https://codepen.io/vanwars/pen/WWRqRY?editors=0100</a:t>
            </a:r>
            <a:endParaRPr/>
          </a:p>
        </p:txBody>
      </p:sp>
      <p:sp>
        <p:nvSpPr>
          <p:cNvPr id="431" name="Google Shape;431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margin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padding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width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box-sizing (border-box v. content box)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display (block, inline-block, inline, grid, none, etc.)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Block-Level Elements</a:t>
            </a:r>
            <a:endParaRPr/>
          </a:p>
        </p:txBody>
      </p:sp>
      <p:sp>
        <p:nvSpPr>
          <p:cNvPr id="437" name="Google Shape;437;p52"/>
          <p:cNvSpPr txBox="1"/>
          <p:nvPr/>
        </p:nvSpPr>
        <p:spPr>
          <a:xfrm>
            <a:off x="0" y="4816800"/>
            <a:ext cx="44403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https://codepen.io/vanwars/pen/WWRqRY?editors=0100</a:t>
            </a:r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&lt;address&gt; &lt;article&gt; &lt;aside&gt; &lt;blockquote&gt; &lt;canvas&gt; &lt;dd&gt; &lt;div&gt; &lt;dl&gt; &lt;dt&gt; &lt;fieldset&gt; &lt;figcaption&gt; &lt;figure&gt; &lt;footer&gt; &lt;form&gt; &lt;h1&gt;-&lt;h6&gt; &lt;header&gt; &lt;hr&gt; &lt;li&gt; &lt;main&gt; &lt;nav&gt; &lt;noscript&gt; &lt;ol&gt; &lt;p&gt; &lt;pre&gt; &lt;section&gt; &lt;table&gt; &lt;tfoot&gt; &lt;ul&gt; &lt;video&gt;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 Elements</a:t>
            </a:r>
            <a:endParaRPr/>
          </a:p>
        </p:txBody>
      </p:sp>
      <p:sp>
        <p:nvSpPr>
          <p:cNvPr id="444" name="Google Shape;444;p53"/>
          <p:cNvSpPr txBox="1"/>
          <p:nvPr/>
        </p:nvSpPr>
        <p:spPr>
          <a:xfrm>
            <a:off x="0" y="4816800"/>
            <a:ext cx="44403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https://codepen.io/vanwars/pen/WWRqRY?editors=0100</a:t>
            </a:r>
            <a:endParaRPr/>
          </a:p>
        </p:txBody>
      </p:sp>
      <p:sp>
        <p:nvSpPr>
          <p:cNvPr id="445" name="Google Shape;44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&lt;a&gt; &lt;abbr&gt; &lt;acronym&gt; &lt;b&gt; &lt;bdo&gt; &lt;big&gt; &lt;br&gt; &lt;button&gt; &lt;cite&gt; &lt;code&gt; &lt;dfn&gt; &lt;em&gt; &lt;i&gt; &lt;img&gt; &lt;input&gt; &lt;kbd&gt; &lt;label&gt; &lt;map&gt; &lt;object&gt; &lt;output&gt; &lt;q&gt; &lt;samp&gt; &lt;script&gt; &lt;select&gt; &lt;small&gt; &lt;span&gt; &lt;strong&gt; &lt;sub&gt; &lt;sup&gt; &lt;textarea&gt; &lt;time&gt; &lt;tt&gt; &lt;var&gt;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51" name="Google Shape;451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 to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F3992"/>
              </a:buClr>
              <a:buSzPts val="1800"/>
              <a:buFont typeface="Rubik Medium"/>
              <a:buAutoNum type="arabicPeriod"/>
            </a:pPr>
            <a:r>
              <a:rPr lang="en">
                <a:solidFill>
                  <a:srgbClr val="5F3992"/>
                </a:solidFill>
                <a:latin typeface="Rubik Medium"/>
                <a:ea typeface="Rubik Medium"/>
                <a:cs typeface="Rubik Medium"/>
                <a:sym typeface="Rubik Medium"/>
              </a:rPr>
              <a:t>Specificity and the cascade</a:t>
            </a:r>
            <a:endParaRPr>
              <a:solidFill>
                <a:srgbClr val="5F399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452" name="Google Shape;45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 and the Cascade</a:t>
            </a:r>
            <a:endParaRPr/>
          </a:p>
        </p:txBody>
      </p:sp>
      <p:sp>
        <p:nvSpPr>
          <p:cNvPr id="458" name="Google Shape;45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“cascade” refers to the way that CSS styles are applied to HTML elements. Styles applied to elements cascade down to their descendants, unless they are overridden.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Specificity is the means by which browsers decide which CSS property values are the most relevant to an element and, therefore, will be applied.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You can think of the cascade as a layering of styling rules, in order of specificity.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 and the Cascade</a:t>
            </a:r>
            <a:endParaRPr/>
          </a:p>
        </p:txBody>
      </p:sp>
      <p:sp>
        <p:nvSpPr>
          <p:cNvPr id="464" name="Google Shape;46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More specific style declarations take precedence over more “distant” ones: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If one rule is more specific than another one, the more specific rule wins.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If two rules share the same specificity, then then the more “recent” rule takes precedence.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Note: Some properties are not inherited (because it wouldn’t make sense if they did). A table of properties that are / are not inherited can be found at the </a:t>
            </a:r>
            <a:r>
              <a:rPr lang="en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 specification site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70" name="Google Shape;47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 to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F3992"/>
              </a:buClr>
              <a:buSzPts val="1800"/>
              <a:buFont typeface="Rubik Medium"/>
              <a:buAutoNum type="arabicPeriod"/>
            </a:pPr>
            <a:r>
              <a:rPr lang="en">
                <a:solidFill>
                  <a:srgbClr val="5F3992"/>
                </a:solidFill>
                <a:latin typeface="Rubik Medium"/>
                <a:ea typeface="Rubik Medium"/>
                <a:cs typeface="Rubik Medium"/>
                <a:sym typeface="Rubik Medium"/>
              </a:rPr>
              <a:t>Some common properties</a:t>
            </a:r>
            <a:endParaRPr/>
          </a:p>
        </p:txBody>
      </p:sp>
      <p:sp>
        <p:nvSpPr>
          <p:cNvPr id="471" name="Google Shape;47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CSS Properties and Techniques</a:t>
            </a:r>
            <a:endParaRPr/>
          </a:p>
        </p:txBody>
      </p:sp>
      <p:sp>
        <p:nvSpPr>
          <p:cNvPr id="477" name="Google Shape;47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Fonts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Color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Box Model</a:t>
            </a:r>
            <a:r>
              <a:rPr lang="en"/>
              <a:t> (border, margin, padding, width, height)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p</a:t>
            </a:r>
            <a:r>
              <a:rPr lang="en" u="sng">
                <a:solidFill>
                  <a:schemeClr val="hlink"/>
                </a:solidFill>
                <a:hlinkClick r:id="rId6"/>
              </a:rPr>
              <a:t>seudo-classes</a:t>
            </a:r>
            <a:r>
              <a:rPr lang="en"/>
              <a:t> (:hover, :active, :visited, etc.)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CSS Practice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(n.) a way of representing a document, like a web page, in a way that can be understood by a human and by a computer. Typically, a DOM is created using HTML. Declarative languages like CSS are used to style it, and programming languages like </a:t>
            </a:r>
            <a:r>
              <a:rPr lang="en" dirty="0" err="1"/>
              <a:t>Javascript</a:t>
            </a:r>
            <a:r>
              <a:rPr lang="en" dirty="0"/>
              <a:t> allow us to change it.</a:t>
            </a:r>
            <a:endParaRPr dirty="0"/>
          </a:p>
        </p:txBody>
      </p:sp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/>
        </p:nvSpPr>
        <p:spPr>
          <a:xfrm>
            <a:off x="375150" y="1131225"/>
            <a:ext cx="8393700" cy="3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marR="1524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DOM Example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meta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EECS 130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link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main.css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Hello!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 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Welcome to this webpage.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this </a:t>
            </a:r>
            <a:r>
              <a:rPr lang="en" u="sng">
                <a:solidFill>
                  <a:schemeClr val="hlink"/>
                </a:solidFill>
                <a:hlinkClick r:id="rId3"/>
              </a:rPr>
              <a:t>Simple HTML Page</a:t>
            </a:r>
            <a:r>
              <a:rPr lang="en"/>
              <a:t> to a DOM Diagram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3757642" y="886761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&lt;html&gt;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311688" y="2846895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&lt;title&gt;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1920978" y="1695902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&lt;head&gt;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0" name="Google Shape;120;p26"/>
          <p:cNvSpPr/>
          <p:nvPr/>
        </p:nvSpPr>
        <p:spPr>
          <a:xfrm>
            <a:off x="6244770" y="1696002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&lt;body&gt;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1" name="Google Shape;121;p26"/>
          <p:cNvCxnSpPr>
            <a:stCxn id="117" idx="2"/>
            <a:endCxn id="119" idx="0"/>
          </p:cNvCxnSpPr>
          <p:nvPr/>
        </p:nvCxnSpPr>
        <p:spPr>
          <a:xfrm rot="5400000">
            <a:off x="3361642" y="598311"/>
            <a:ext cx="358500" cy="1836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26"/>
          <p:cNvCxnSpPr>
            <a:stCxn id="117" idx="2"/>
            <a:endCxn id="120" idx="0"/>
          </p:cNvCxnSpPr>
          <p:nvPr/>
        </p:nvCxnSpPr>
        <p:spPr>
          <a:xfrm rot="-5400000" flipH="1">
            <a:off x="5523442" y="273111"/>
            <a:ext cx="358500" cy="24870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26"/>
          <p:cNvCxnSpPr>
            <a:stCxn id="119" idx="2"/>
            <a:endCxn id="118" idx="0"/>
          </p:cNvCxnSpPr>
          <p:nvPr/>
        </p:nvCxnSpPr>
        <p:spPr>
          <a:xfrm rot="5400000">
            <a:off x="1467678" y="1692152"/>
            <a:ext cx="700500" cy="1609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6"/>
          <p:cNvSpPr/>
          <p:nvPr/>
        </p:nvSpPr>
        <p:spPr>
          <a:xfrm>
            <a:off x="3530269" y="2846895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&lt;link&gt;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5" name="Google Shape;125;p26"/>
          <p:cNvCxnSpPr>
            <a:stCxn id="119" idx="2"/>
            <a:endCxn id="124" idx="0"/>
          </p:cNvCxnSpPr>
          <p:nvPr/>
        </p:nvCxnSpPr>
        <p:spPr>
          <a:xfrm rot="-5400000" flipH="1">
            <a:off x="3076878" y="1692152"/>
            <a:ext cx="700500" cy="1609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6"/>
          <p:cNvSpPr/>
          <p:nvPr/>
        </p:nvSpPr>
        <p:spPr>
          <a:xfrm>
            <a:off x="6244759" y="2846926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&lt;main&gt;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7" name="Google Shape;127;p26"/>
          <p:cNvCxnSpPr>
            <a:stCxn id="120" idx="2"/>
            <a:endCxn id="126" idx="0"/>
          </p:cNvCxnSpPr>
          <p:nvPr/>
        </p:nvCxnSpPr>
        <p:spPr>
          <a:xfrm rot="-5400000" flipH="1">
            <a:off x="6596520" y="2496402"/>
            <a:ext cx="7002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26"/>
          <p:cNvSpPr/>
          <p:nvPr/>
        </p:nvSpPr>
        <p:spPr>
          <a:xfrm>
            <a:off x="5400257" y="3878850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&lt;h1&gt;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7089260" y="3878850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&lt;p&gt;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30" name="Google Shape;130;p26"/>
          <p:cNvCxnSpPr>
            <a:stCxn id="126" idx="2"/>
            <a:endCxn id="128" idx="0"/>
          </p:cNvCxnSpPr>
          <p:nvPr/>
        </p:nvCxnSpPr>
        <p:spPr>
          <a:xfrm rot="5400000">
            <a:off x="6233359" y="3165976"/>
            <a:ext cx="581400" cy="8445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6"/>
          <p:cNvCxnSpPr>
            <a:stCxn id="129" idx="0"/>
            <a:endCxn id="126" idx="2"/>
          </p:cNvCxnSpPr>
          <p:nvPr/>
        </p:nvCxnSpPr>
        <p:spPr>
          <a:xfrm rot="5400000" flipH="1">
            <a:off x="7077860" y="3165900"/>
            <a:ext cx="581400" cy="8445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26"/>
          <p:cNvCxnSpPr>
            <a:stCxn id="128" idx="2"/>
          </p:cNvCxnSpPr>
          <p:nvPr/>
        </p:nvCxnSpPr>
        <p:spPr>
          <a:xfrm flipH="1">
            <a:off x="6099407" y="4329450"/>
            <a:ext cx="2400" cy="17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26"/>
          <p:cNvSpPr txBox="1"/>
          <p:nvPr/>
        </p:nvSpPr>
        <p:spPr>
          <a:xfrm>
            <a:off x="5399016" y="4503292"/>
            <a:ext cx="1403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Hello!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7089260" y="4503292"/>
            <a:ext cx="1403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Welcome to this webpage.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35" name="Google Shape;135;p26"/>
          <p:cNvCxnSpPr/>
          <p:nvPr/>
        </p:nvCxnSpPr>
        <p:spPr>
          <a:xfrm flipH="1">
            <a:off x="7777441" y="4322786"/>
            <a:ext cx="2400" cy="17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6"/>
          <p:cNvSpPr/>
          <p:nvPr/>
        </p:nvSpPr>
        <p:spPr>
          <a:xfrm>
            <a:off x="1920990" y="2846895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&lt;meta&gt;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37" name="Google Shape;137;p26"/>
          <p:cNvCxnSpPr>
            <a:stCxn id="119" idx="2"/>
            <a:endCxn id="136" idx="0"/>
          </p:cNvCxnSpPr>
          <p:nvPr/>
        </p:nvCxnSpPr>
        <p:spPr>
          <a:xfrm rot="-5400000" flipH="1">
            <a:off x="2272578" y="2496452"/>
            <a:ext cx="7005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Tree Diagram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/>
        </p:nvSpPr>
        <p:spPr>
          <a:xfrm>
            <a:off x="4732625" y="1017725"/>
            <a:ext cx="4208700" cy="3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marR="152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DOM Example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meta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EECS 130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link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main.css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Hello!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 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Welcome to this webpage.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1984790" y="1508863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&lt;html&gt;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134650" y="2537179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&lt;title&gt;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988167" y="1926728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&lt;head&gt;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3101071" y="1926728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&lt;body&gt;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48" name="Google Shape;148;p27"/>
          <p:cNvCxnSpPr>
            <a:stCxn id="144" idx="2"/>
            <a:endCxn id="146" idx="0"/>
          </p:cNvCxnSpPr>
          <p:nvPr/>
        </p:nvCxnSpPr>
        <p:spPr>
          <a:xfrm rot="5400000">
            <a:off x="1769240" y="1339063"/>
            <a:ext cx="178800" cy="99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7"/>
          <p:cNvCxnSpPr>
            <a:stCxn id="144" idx="2"/>
            <a:endCxn id="147" idx="0"/>
          </p:cNvCxnSpPr>
          <p:nvPr/>
        </p:nvCxnSpPr>
        <p:spPr>
          <a:xfrm rot="-5400000" flipH="1">
            <a:off x="2825690" y="1279213"/>
            <a:ext cx="178800" cy="11163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7"/>
          <p:cNvCxnSpPr>
            <a:stCxn id="146" idx="2"/>
            <a:endCxn id="145" idx="0"/>
          </p:cNvCxnSpPr>
          <p:nvPr/>
        </p:nvCxnSpPr>
        <p:spPr>
          <a:xfrm rot="5400000">
            <a:off x="747867" y="1924778"/>
            <a:ext cx="371400" cy="8535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7"/>
          <p:cNvSpPr/>
          <p:nvPr/>
        </p:nvSpPr>
        <p:spPr>
          <a:xfrm>
            <a:off x="1841684" y="2537179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&lt;link&gt;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52" name="Google Shape;152;p27"/>
          <p:cNvCxnSpPr>
            <a:stCxn id="146" idx="2"/>
            <a:endCxn id="151" idx="0"/>
          </p:cNvCxnSpPr>
          <p:nvPr/>
        </p:nvCxnSpPr>
        <p:spPr>
          <a:xfrm rot="-5400000" flipH="1">
            <a:off x="1601367" y="1924778"/>
            <a:ext cx="371400" cy="8535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7"/>
          <p:cNvSpPr/>
          <p:nvPr/>
        </p:nvSpPr>
        <p:spPr>
          <a:xfrm>
            <a:off x="3101065" y="2537142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&lt;main&gt;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54" name="Google Shape;154;p27"/>
          <p:cNvCxnSpPr>
            <a:stCxn id="147" idx="2"/>
            <a:endCxn id="153" idx="0"/>
          </p:cNvCxnSpPr>
          <p:nvPr/>
        </p:nvCxnSpPr>
        <p:spPr>
          <a:xfrm rot="-5400000" flipH="1">
            <a:off x="3287821" y="2351228"/>
            <a:ext cx="3714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7"/>
          <p:cNvSpPr/>
          <p:nvPr/>
        </p:nvSpPr>
        <p:spPr>
          <a:xfrm>
            <a:off x="2653168" y="3084442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&lt;h1&gt;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3548962" y="3084442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&lt;p&gt;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57" name="Google Shape;157;p27"/>
          <p:cNvCxnSpPr>
            <a:stCxn id="153" idx="2"/>
            <a:endCxn id="155" idx="0"/>
          </p:cNvCxnSpPr>
          <p:nvPr/>
        </p:nvCxnSpPr>
        <p:spPr>
          <a:xfrm rot="5400000">
            <a:off x="3095215" y="2706342"/>
            <a:ext cx="308100" cy="4479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7"/>
          <p:cNvCxnSpPr>
            <a:stCxn id="156" idx="0"/>
            <a:endCxn id="153" idx="2"/>
          </p:cNvCxnSpPr>
          <p:nvPr/>
        </p:nvCxnSpPr>
        <p:spPr>
          <a:xfrm rot="5400000" flipH="1">
            <a:off x="3543112" y="2706442"/>
            <a:ext cx="308100" cy="4479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7"/>
          <p:cNvCxnSpPr>
            <a:stCxn id="155" idx="2"/>
          </p:cNvCxnSpPr>
          <p:nvPr/>
        </p:nvCxnSpPr>
        <p:spPr>
          <a:xfrm flipH="1">
            <a:off x="3024118" y="3323542"/>
            <a:ext cx="1200" cy="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/>
          <p:nvPr/>
        </p:nvSpPr>
        <p:spPr>
          <a:xfrm>
            <a:off x="2652510" y="3415627"/>
            <a:ext cx="744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Hello!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3548962" y="3415627"/>
            <a:ext cx="744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ubik"/>
                <a:ea typeface="Rubik"/>
                <a:cs typeface="Rubik"/>
                <a:sym typeface="Rubik"/>
              </a:rPr>
              <a:t>Welcome to this webpage.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988173" y="2537179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&lt;meta&gt;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63" name="Google Shape;163;p27"/>
          <p:cNvCxnSpPr>
            <a:stCxn id="146" idx="2"/>
            <a:endCxn id="162" idx="0"/>
          </p:cNvCxnSpPr>
          <p:nvPr/>
        </p:nvCxnSpPr>
        <p:spPr>
          <a:xfrm rot="-5400000" flipH="1">
            <a:off x="1174917" y="2351228"/>
            <a:ext cx="3714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8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Schema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846175" y="445025"/>
            <a:ext cx="398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DOM (Document Object Model)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to manipulate elements and styles on a web page using CSS and JavaScript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Open your console and type: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 document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F3992"/>
              </a:buClr>
              <a:buSzPts val="1800"/>
              <a:buFont typeface="Rubik Medium"/>
              <a:buAutoNum type="arabicPeriod"/>
            </a:pPr>
            <a:r>
              <a:rPr lang="en">
                <a:solidFill>
                  <a:srgbClr val="5F3992"/>
                </a:solidFill>
                <a:latin typeface="Rubik Medium"/>
                <a:ea typeface="Rubik Medium"/>
                <a:cs typeface="Rubik Medium"/>
                <a:sym typeface="Rubik Medium"/>
              </a:rPr>
              <a:t>Intro to CSS</a:t>
            </a:r>
            <a:endParaRPr>
              <a:solidFill>
                <a:srgbClr val="5F399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rthwester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2696</Words>
  <Application>Microsoft Macintosh PowerPoint</Application>
  <PresentationFormat>On-screen Show (16:9)</PresentationFormat>
  <Paragraphs>454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Source Code Pro</vt:lpstr>
      <vt:lpstr>Oswald</vt:lpstr>
      <vt:lpstr>Courier New</vt:lpstr>
      <vt:lpstr>Arial</vt:lpstr>
      <vt:lpstr>Rubik</vt:lpstr>
      <vt:lpstr>Roboto</vt:lpstr>
      <vt:lpstr>Barlow Medium</vt:lpstr>
      <vt:lpstr>Open Sans</vt:lpstr>
      <vt:lpstr>Oswald Medium</vt:lpstr>
      <vt:lpstr>Consolas</vt:lpstr>
      <vt:lpstr>Architects Daughter</vt:lpstr>
      <vt:lpstr>Barlow</vt:lpstr>
      <vt:lpstr>Arimo</vt:lpstr>
      <vt:lpstr>Quicksand</vt:lpstr>
      <vt:lpstr>Rubik Medium</vt:lpstr>
      <vt:lpstr>Northwestern Template</vt:lpstr>
      <vt:lpstr>Simple Light</vt:lpstr>
      <vt:lpstr>Intro to CSS &amp; the DOM</vt:lpstr>
      <vt:lpstr>Announcements: Lab this Week: GitHub</vt:lpstr>
      <vt:lpstr>Outline</vt:lpstr>
      <vt:lpstr>Document Object Model (DOM)</vt:lpstr>
      <vt:lpstr>Convert this Simple HTML Page to a DOM Diagram</vt:lpstr>
      <vt:lpstr>HTML Tree Diagram</vt:lpstr>
      <vt:lpstr>DOM Schema</vt:lpstr>
      <vt:lpstr>The DOM (Document Object Model)</vt:lpstr>
      <vt:lpstr>Outline</vt:lpstr>
      <vt:lpstr>But how do you make stuff look nice?</vt:lpstr>
      <vt:lpstr>CSS Files: Style &amp; Layout</vt:lpstr>
      <vt:lpstr>How to include a stylesheet in your HTML</vt:lpstr>
      <vt:lpstr>Anatomy of a Stylesheet</vt:lpstr>
      <vt:lpstr>Anatomy of a Ruleset</vt:lpstr>
      <vt:lpstr>Relationships</vt:lpstr>
      <vt:lpstr>Relationships</vt:lpstr>
      <vt:lpstr>Outline</vt:lpstr>
      <vt:lpstr>Selectors: Most Important Ones</vt:lpstr>
      <vt:lpstr>Selectors: Also Useful</vt:lpstr>
      <vt:lpstr>Selectors &amp; Cascades</vt:lpstr>
      <vt:lpstr>More Selectors &amp; Cascades</vt:lpstr>
      <vt:lpstr>More Selector Practice https://eecs130.github.io/spring2021/css-reference/selectors/ </vt:lpstr>
      <vt:lpstr>1. Which are the selectors?</vt:lpstr>
      <vt:lpstr>3. Name three properties</vt:lpstr>
      <vt:lpstr>4. What will this rule set do to the HTML?</vt:lpstr>
      <vt:lpstr>5. What will these rule sets do to the HTML?</vt:lpstr>
      <vt:lpstr>6. What will this rule set do to the HTML?</vt:lpstr>
      <vt:lpstr>7. What will this rule set do to the HTML?</vt:lpstr>
      <vt:lpstr>Outline</vt:lpstr>
      <vt:lpstr>The Box Model</vt:lpstr>
      <vt:lpstr>The Box Model</vt:lpstr>
      <vt:lpstr>Block-Level Elements</vt:lpstr>
      <vt:lpstr>Inline Elements</vt:lpstr>
      <vt:lpstr>Outline</vt:lpstr>
      <vt:lpstr>Specificity and the Cascade</vt:lpstr>
      <vt:lpstr>Specificity and the Cascade</vt:lpstr>
      <vt:lpstr>Outline</vt:lpstr>
      <vt:lpstr>Common CSS Properties and Techniques</vt:lpstr>
      <vt:lpstr>Activity CSS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CSS &amp; the DOM</dc:title>
  <cp:lastModifiedBy>Cheng, Yi-Ling</cp:lastModifiedBy>
  <cp:revision>1</cp:revision>
  <dcterms:modified xsi:type="dcterms:W3CDTF">2022-04-06T21:29:43Z</dcterms:modified>
</cp:coreProperties>
</file>